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10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732520" y="0"/>
            <a:ext cx="345917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arallelogram 3"/>
          <p:cNvSpPr/>
          <p:nvPr/>
        </p:nvSpPr>
        <p:spPr>
          <a:xfrm>
            <a:off x="7973568" y="-137160"/>
            <a:ext cx="1097280" cy="7178040"/>
          </a:xfrm>
          <a:prstGeom prst="parallelogram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arallelogram 4"/>
          <p:cNvSpPr/>
          <p:nvPr/>
        </p:nvSpPr>
        <p:spPr>
          <a:xfrm>
            <a:off x="8183879" y="-137160"/>
            <a:ext cx="228600" cy="7178040"/>
          </a:xfrm>
          <a:prstGeom prst="parallelogram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530352"/>
            <a:ext cx="12344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0">
                <a:solidFill>
                  <a:srgbClr val="F8FAFC"/>
                </a:solidFill>
                <a:latin typeface="Aptos"/>
              </a:rPr>
              <a:t>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72768" y="713232"/>
            <a:ext cx="10972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F8FAFC"/>
                </a:solidFill>
                <a:latin typeface="Aptos"/>
              </a:rPr>
              <a:t>GROUP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143000"/>
            <a:ext cx="233172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00BEFF"/>
                </a:solidFill>
                <a:latin typeface="Aptos"/>
              </a:rPr>
              <a:t>INGENIEURLEISTUNGEN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648" y="1444752"/>
            <a:ext cx="1234440" cy="22860"/>
          </a:xfrm>
          <a:prstGeom prst="rect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" y="2423160"/>
            <a:ext cx="53035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8FAFC"/>
                </a:solidFill>
                <a:latin typeface="Aptos"/>
              </a:rPr>
              <a:t>Dienstleistungspräsentation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429000"/>
            <a:ext cx="5212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BEFF"/>
                </a:solidFill>
                <a:latin typeface="Aptos"/>
              </a:rPr>
              <a:t>FTTH / FTTx ROLLOUT SUPPORT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50208"/>
            <a:ext cx="6035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91A2B3"/>
                </a:solidFill>
                <a:latin typeface="Aptos"/>
              </a:rPr>
              <a:t>Planung · Feldvalidierung · Baukoordination · Aktivierung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5532120"/>
            <a:ext cx="7223760" cy="16459"/>
          </a:xfrm>
          <a:prstGeom prst="rect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arallelogram 19"/>
          <p:cNvSpPr/>
          <p:nvPr/>
        </p:nvSpPr>
        <p:spPr>
          <a:xfrm rot="20880000">
            <a:off x="7040880" y="5413248"/>
            <a:ext cx="1051560" cy="18288"/>
          </a:xfrm>
          <a:prstGeom prst="parallelogram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973568" y="5367528"/>
            <a:ext cx="91440" cy="91440"/>
          </a:xfrm>
          <a:prstGeom prst="ellipse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0" y="5650992"/>
            <a:ext cx="7223760" cy="16459"/>
          </a:xfrm>
          <a:prstGeom prst="rect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arallelogram 22"/>
          <p:cNvSpPr/>
          <p:nvPr/>
        </p:nvSpPr>
        <p:spPr>
          <a:xfrm rot="20880000">
            <a:off x="7040880" y="5532120"/>
            <a:ext cx="1051560" cy="18288"/>
          </a:xfrm>
          <a:prstGeom prst="parallelogram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973568" y="5486400"/>
            <a:ext cx="91440" cy="91440"/>
          </a:xfrm>
          <a:prstGeom prst="ellipse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5760720"/>
            <a:ext cx="7223760" cy="16459"/>
          </a:xfrm>
          <a:prstGeom prst="rect">
            <a:avLst/>
          </a:prstGeom>
          <a:solidFill>
            <a:srgbClr val="B4BE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rallelogram 25"/>
          <p:cNvSpPr/>
          <p:nvPr/>
        </p:nvSpPr>
        <p:spPr>
          <a:xfrm rot="20880000">
            <a:off x="7040880" y="5641848"/>
            <a:ext cx="1051560" cy="18288"/>
          </a:xfrm>
          <a:prstGeom prst="parallelogram">
            <a:avLst/>
          </a:prstGeom>
          <a:solidFill>
            <a:srgbClr val="B4BE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973568" y="5596128"/>
            <a:ext cx="91440" cy="91440"/>
          </a:xfrm>
          <a:prstGeom prst="ellipse">
            <a:avLst/>
          </a:prstGeom>
          <a:solidFill>
            <a:srgbClr val="B4BE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5870448"/>
            <a:ext cx="7223760" cy="16459"/>
          </a:xfrm>
          <a:prstGeom prst="rect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Parallelogram 28"/>
          <p:cNvSpPr/>
          <p:nvPr/>
        </p:nvSpPr>
        <p:spPr>
          <a:xfrm rot="20880000">
            <a:off x="7040880" y="5751576"/>
            <a:ext cx="1051560" cy="18288"/>
          </a:xfrm>
          <a:prstGeom prst="parallelogram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973568" y="5705856"/>
            <a:ext cx="91440" cy="91440"/>
          </a:xfrm>
          <a:prstGeom prst="ellipse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89720" y="960120"/>
            <a:ext cx="2103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0073FF"/>
                </a:solidFill>
                <a:latin typeface="Aptos"/>
              </a:rPr>
              <a:t>CK GROUP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71432" y="1572768"/>
            <a:ext cx="2423160" cy="1554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>
                <a:solidFill>
                  <a:srgbClr val="03101C"/>
                </a:solidFill>
                <a:latin typeface="Aptos"/>
              </a:rPr>
              <a:t>ENGINEERING
EXECUTION
ACTIVATION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189720" y="3401568"/>
            <a:ext cx="685800" cy="32004"/>
          </a:xfrm>
          <a:prstGeom prst="rect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89720" y="3767328"/>
            <a:ext cx="228600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03101C"/>
                </a:solidFill>
                <a:latin typeface="Aptos"/>
              </a:rPr>
              <a:t>GLASFASERPROJEKTE
AUS EINER HAND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89720" y="5138928"/>
            <a:ext cx="2423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0073FF"/>
                </a:solidFill>
                <a:latin typeface="Aptos"/>
              </a:rPr>
              <a:t>PLANEN · BAUEN · VERBINDEN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89720" y="5806440"/>
            <a:ext cx="20116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3101C"/>
                </a:solidFill>
                <a:latin typeface="Aptos"/>
              </a:rPr>
              <a:t>ck-group.eu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1792" y="6437376"/>
            <a:ext cx="28346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00BEFF"/>
                </a:solidFill>
                <a:latin typeface="Aptos"/>
              </a:rPr>
              <a:t>FTTH END-TO-END SOLUTIONS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0"/>
            <a:ext cx="54864" cy="6858000"/>
          </a:xfrm>
          <a:prstGeom prst="rect">
            <a:avLst/>
          </a:prstGeom>
          <a:solidFill>
            <a:srgbClr val="00C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94360" y="5010912"/>
            <a:ext cx="14173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8FAFC"/>
                </a:solidFill>
                <a:latin typeface="Aptos"/>
              </a:rPr>
              <a:t>ENGINEERING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240280" y="5010912"/>
            <a:ext cx="14173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8FAFC"/>
                </a:solidFill>
                <a:latin typeface="Aptos"/>
              </a:rPr>
              <a:t>EXECUTION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86200" y="5010912"/>
            <a:ext cx="14173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8FAFC"/>
                </a:solidFill>
                <a:latin typeface="Aptos"/>
              </a:rPr>
              <a:t>ACTIVATION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303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06FEE"/>
                </a:solidFill>
                <a:latin typeface="Aptos"/>
              </a:rPr>
              <a:t>PROFIL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5121F"/>
                </a:solidFill>
                <a:latin typeface="Aptos"/>
              </a:rPr>
              <a:t>End-to-End Support für Glasfaserprojekte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0" cy="36576"/>
          </a:xfrm>
          <a:prstGeom prst="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572768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C7084"/>
                </a:solidFill>
                <a:latin typeface="Aptos"/>
              </a:rPr>
              <a:t>Von der technischen Planung bis zum anschlussfähigen Hausanschluss.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240280"/>
            <a:ext cx="3749039" cy="3246120"/>
          </a:xfrm>
          <a:prstGeom prst="roundRect">
            <a:avLst/>
          </a:prstGeom>
          <a:solidFill>
            <a:srgbClr val="0512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606040"/>
            <a:ext cx="310896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F8FAFC"/>
                </a:solidFill>
                <a:latin typeface="Aptos"/>
              </a:rPr>
              <a:t>CK Group verbindet
Planung, Feld und Bau.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840480"/>
            <a:ext cx="297180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9FB2C5"/>
                </a:solidFill>
                <a:latin typeface="Aptos"/>
              </a:rPr>
              <a:t>Technische Dokumentation, Vor-Ort-Validierung, Genehmigungsprozesse und Baukoordination in einem strukturierten Workflow.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446520"/>
            <a:ext cx="7772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9FB2C5"/>
                </a:solidFill>
                <a:latin typeface="Aptos"/>
              </a:rPr>
              <a:t>CK GROUP  |  ENGINEERING • EXECUTION • ACTIVATION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1440" y="0"/>
            <a:ext cx="32004" cy="6858000"/>
          </a:xfrm>
          <a:prstGeom prst="rect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rallelogram 25"/>
          <p:cNvSpPr/>
          <p:nvPr/>
        </p:nvSpPr>
        <p:spPr>
          <a:xfrm>
            <a:off x="9966960" y="-109728"/>
            <a:ext cx="2468880" cy="310896"/>
          </a:xfrm>
          <a:prstGeom prst="parallelogram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arallelogram 26"/>
          <p:cNvSpPr/>
          <p:nvPr/>
        </p:nvSpPr>
        <p:spPr>
          <a:xfrm>
            <a:off x="10561320" y="137160"/>
            <a:ext cx="1645920" cy="109728"/>
          </a:xfrm>
          <a:prstGeom prst="parallelogram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94360" y="6281928"/>
            <a:ext cx="2468880" cy="22860"/>
          </a:xfrm>
          <a:prstGeom prst="rect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4745736" y="2359152"/>
            <a:ext cx="2029968" cy="2578608"/>
          </a:xfrm>
          <a:prstGeom prst="roundRect">
            <a:avLst/>
          </a:prstGeom>
          <a:solidFill>
            <a:srgbClr val="E2E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709160" y="2304288"/>
            <a:ext cx="2029968" cy="2578608"/>
          </a:xfrm>
          <a:prstGeom prst="roundRect">
            <a:avLst/>
          </a:prstGeom>
          <a:solidFill>
            <a:srgbClr val="F8FAFC"/>
          </a:solidFill>
          <a:ln w="1524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910328" y="2496312"/>
            <a:ext cx="384048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006FEE"/>
                </a:solidFill>
                <a:latin typeface="Aptos"/>
              </a:rPr>
              <a:t>01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10328" y="2852928"/>
            <a:ext cx="1627632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05121F"/>
                </a:solidFill>
                <a:latin typeface="Aptos"/>
              </a:rPr>
              <a:t>ENGINEERING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10328" y="3401568"/>
            <a:ext cx="1627632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5697C"/>
                </a:solidFill>
                <a:latin typeface="Aptos"/>
              </a:rPr>
              <a:t>HLD / LLD
As-built
GPS / Survey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910328" y="4599432"/>
            <a:ext cx="777240" cy="32004"/>
          </a:xfrm>
          <a:prstGeom prst="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7077456" y="2359152"/>
            <a:ext cx="2029968" cy="2578608"/>
          </a:xfrm>
          <a:prstGeom prst="roundRect">
            <a:avLst/>
          </a:prstGeom>
          <a:solidFill>
            <a:srgbClr val="E2E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7040880" y="2304288"/>
            <a:ext cx="2029968" cy="2578608"/>
          </a:xfrm>
          <a:prstGeom prst="roundRect">
            <a:avLst/>
          </a:prstGeom>
          <a:solidFill>
            <a:srgbClr val="F8FAFC"/>
          </a:solidFill>
          <a:ln w="1524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242048" y="2496312"/>
            <a:ext cx="384048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006FEE"/>
                </a:solidFill>
                <a:latin typeface="Aptos"/>
              </a:rPr>
              <a:t>02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42048" y="2852928"/>
            <a:ext cx="1627632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05121F"/>
                </a:solidFill>
                <a:latin typeface="Aptos"/>
              </a:rPr>
              <a:t>EXECUTION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42048" y="3401568"/>
            <a:ext cx="1627632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5697C"/>
                </a:solidFill>
                <a:latin typeface="Aptos"/>
              </a:rPr>
              <a:t>Bau- &amp; Projektleitung
Hausbegehung
Koordination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242048" y="4599432"/>
            <a:ext cx="777240" cy="32004"/>
          </a:xfrm>
          <a:prstGeom prst="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9409176" y="2359152"/>
            <a:ext cx="2029968" cy="2578608"/>
          </a:xfrm>
          <a:prstGeom prst="roundRect">
            <a:avLst/>
          </a:prstGeom>
          <a:solidFill>
            <a:srgbClr val="E2E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9372600" y="2304288"/>
            <a:ext cx="2029968" cy="2578608"/>
          </a:xfrm>
          <a:prstGeom prst="roundRect">
            <a:avLst/>
          </a:prstGeom>
          <a:solidFill>
            <a:srgbClr val="F8FAFC"/>
          </a:solidFill>
          <a:ln w="1524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573768" y="2496312"/>
            <a:ext cx="384048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006FEE"/>
                </a:solidFill>
                <a:latin typeface="Aptos"/>
              </a:rPr>
              <a:t>03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73768" y="2852928"/>
            <a:ext cx="1627632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05121F"/>
                </a:solidFill>
                <a:latin typeface="Aptos"/>
              </a:rPr>
              <a:t>ACTIVATION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73768" y="3401568"/>
            <a:ext cx="1627632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5697C"/>
                </a:solidFill>
                <a:latin typeface="Aptos"/>
              </a:rPr>
              <a:t>Tiefbau
Hauseinführung
Übergabe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9573768" y="4599432"/>
            <a:ext cx="777240" cy="32004"/>
          </a:xfrm>
          <a:prstGeom prst="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303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06FEE"/>
                </a:solidFill>
                <a:latin typeface="Aptos"/>
              </a:rPr>
              <a:t>ENGINEERING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5121F"/>
                </a:solidFill>
                <a:latin typeface="Aptos"/>
              </a:rPr>
              <a:t>Planung &amp; Dokumentation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0" cy="36576"/>
          </a:xfrm>
          <a:prstGeom prst="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572768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C7084"/>
                </a:solidFill>
                <a:latin typeface="Aptos"/>
              </a:rPr>
              <a:t>Technische Grundlagen, die draußen funktionieren und sauber dokumentiert bleiben.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240280"/>
            <a:ext cx="3429000" cy="1298448"/>
          </a:xfrm>
          <a:prstGeom prst="roundRect">
            <a:avLst/>
          </a:prstGeom>
          <a:solidFill>
            <a:srgbClr val="F8FAFC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08176" y="2377440"/>
            <a:ext cx="22860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5121F"/>
                </a:solidFill>
                <a:latin typeface="Aptos"/>
              </a:rPr>
              <a:t>HLD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08176" y="2761488"/>
            <a:ext cx="23317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36679"/>
                </a:solidFill>
                <a:latin typeface="Aptos"/>
              </a:rPr>
              <a:t>Netzkonzeption · Gebiet · Trasse · Zieladressen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240280"/>
            <a:ext cx="3429000" cy="1298448"/>
          </a:xfrm>
          <a:prstGeom prst="roundRect">
            <a:avLst/>
          </a:prstGeom>
          <a:solidFill>
            <a:srgbClr val="F8FAFC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184648" y="2377440"/>
            <a:ext cx="22860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5121F"/>
                </a:solidFill>
                <a:latin typeface="Aptos"/>
              </a:rPr>
              <a:t>LLD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4648" y="2761488"/>
            <a:ext cx="23317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36679"/>
                </a:solidFill>
                <a:latin typeface="Aptos"/>
              </a:rPr>
              <a:t>Detaillierte Ausplanung · Anschlusspunkte · Bauunterlagen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11312" y="2240280"/>
            <a:ext cx="3429000" cy="1298448"/>
          </a:xfrm>
          <a:prstGeom prst="roundRect">
            <a:avLst/>
          </a:prstGeom>
          <a:solidFill>
            <a:srgbClr val="F8FAFC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961120" y="2377440"/>
            <a:ext cx="22860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5121F"/>
                </a:solidFill>
                <a:latin typeface="Aptos"/>
              </a:rPr>
              <a:t>AS-BUILT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61120" y="2761488"/>
            <a:ext cx="23317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36679"/>
                </a:solidFill>
                <a:latin typeface="Aptos"/>
              </a:rPr>
              <a:t>Realer Bauzustand · Abnahme · Betrieb · Nachverfolgung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3867912"/>
            <a:ext cx="3429000" cy="1298448"/>
          </a:xfrm>
          <a:prstGeom prst="roundRect">
            <a:avLst/>
          </a:prstGeom>
          <a:solidFill>
            <a:srgbClr val="F8FAFC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408176" y="4005072"/>
            <a:ext cx="22860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5121F"/>
                </a:solidFill>
                <a:latin typeface="Aptos"/>
              </a:rPr>
              <a:t>GPS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08176" y="4389120"/>
            <a:ext cx="23317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36679"/>
                </a:solidFill>
                <a:latin typeface="Aptos"/>
              </a:rPr>
              <a:t>Trassenpunkte · digitale Dokumentation · Qualitätssicherung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34840" y="3867912"/>
            <a:ext cx="3429000" cy="1298448"/>
          </a:xfrm>
          <a:prstGeom prst="roundRect">
            <a:avLst/>
          </a:prstGeom>
          <a:solidFill>
            <a:srgbClr val="F8FAFC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184648" y="4005072"/>
            <a:ext cx="22860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5121F"/>
                </a:solidFill>
                <a:latin typeface="Aptos"/>
              </a:rPr>
              <a:t>SURVEY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84648" y="4389120"/>
            <a:ext cx="23317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36679"/>
                </a:solidFill>
                <a:latin typeface="Aptos"/>
              </a:rPr>
              <a:t>Adressvalidierung · Machbarkeit · Hausanschlüsse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11312" y="3867912"/>
            <a:ext cx="3429000" cy="1298448"/>
          </a:xfrm>
          <a:prstGeom prst="roundRect">
            <a:avLst/>
          </a:prstGeom>
          <a:solidFill>
            <a:srgbClr val="F8FAFC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961120" y="4005072"/>
            <a:ext cx="22860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5121F"/>
                </a:solidFill>
                <a:latin typeface="Aptos"/>
              </a:rPr>
              <a:t>PERMITS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61120" y="4389120"/>
            <a:ext cx="23317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36679"/>
                </a:solidFill>
                <a:latin typeface="Aptos"/>
              </a:rPr>
              <a:t>VAO · TKG · Genehmigungsunterlagen · Koordination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446520"/>
            <a:ext cx="7772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9FB2C5"/>
                </a:solidFill>
                <a:latin typeface="Aptos"/>
              </a:rPr>
              <a:t>CK GROUP  |  ENGINEERING • EXECUTION • ACTIVATION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1440" y="0"/>
            <a:ext cx="32004" cy="6858000"/>
          </a:xfrm>
          <a:prstGeom prst="rect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Parallelogram 34"/>
          <p:cNvSpPr/>
          <p:nvPr/>
        </p:nvSpPr>
        <p:spPr>
          <a:xfrm>
            <a:off x="9966960" y="-109728"/>
            <a:ext cx="2468880" cy="310896"/>
          </a:xfrm>
          <a:prstGeom prst="parallelogram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rallelogram 35"/>
          <p:cNvSpPr/>
          <p:nvPr/>
        </p:nvSpPr>
        <p:spPr>
          <a:xfrm>
            <a:off x="10561320" y="137160"/>
            <a:ext cx="1645920" cy="109728"/>
          </a:xfrm>
          <a:prstGeom prst="parallelogram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94360" y="6281928"/>
            <a:ext cx="2468880" cy="22860"/>
          </a:xfrm>
          <a:prstGeom prst="rect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C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arallelogram 3"/>
          <p:cNvSpPr/>
          <p:nvPr/>
        </p:nvSpPr>
        <p:spPr>
          <a:xfrm>
            <a:off x="9784080" y="-73152"/>
            <a:ext cx="1417320" cy="292608"/>
          </a:xfrm>
          <a:prstGeom prst="parallelogram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Parallelogram 4"/>
          <p:cNvSpPr/>
          <p:nvPr/>
        </p:nvSpPr>
        <p:spPr>
          <a:xfrm>
            <a:off x="10378440" y="45720"/>
            <a:ext cx="1417320" cy="256032"/>
          </a:xfrm>
          <a:prstGeom prst="parallelogram">
            <a:avLst/>
          </a:prstGeom>
          <a:solidFill>
            <a:srgbClr val="00C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457200"/>
            <a:ext cx="2743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0C5FF"/>
                </a:solidFill>
                <a:latin typeface="Aptos"/>
              </a:rPr>
              <a:t>EXECUTION SUPPORT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841248"/>
            <a:ext cx="6949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5121F"/>
                </a:solidFill>
                <a:latin typeface="Aptos"/>
              </a:rPr>
              <a:t>Projektmanagement &amp; Umsetzung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508760"/>
            <a:ext cx="8138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74899E"/>
                </a:solidFill>
                <a:latin typeface="Aptos"/>
              </a:rPr>
              <a:t>Klare Verantwortung auf der Baustelle – mit direkter Verbindung zwischen Teams, Auftraggeber und Dokumentation.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331720"/>
            <a:ext cx="5166360" cy="3154680"/>
          </a:xfrm>
          <a:prstGeom prst="roundRect">
            <a:avLst/>
          </a:prstGeom>
          <a:solidFill>
            <a:srgbClr val="082337"/>
          </a:solidFill>
          <a:ln>
            <a:solidFill>
              <a:srgbClr val="264F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8407" y="2606040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0C5FF"/>
                </a:solidFill>
                <a:latin typeface="Aptos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91056" y="2542032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8FAFC"/>
                </a:solidFill>
                <a:latin typeface="Aptos"/>
              </a:rPr>
              <a:t>Bau- &amp; Projektleitung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05840" y="3310128"/>
            <a:ext cx="73152" cy="73152"/>
          </a:xfrm>
          <a:prstGeom prst="round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298448" y="3182112"/>
            <a:ext cx="40233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F8FAFC"/>
                </a:solidFill>
                <a:latin typeface="Aptos"/>
              </a:rPr>
              <a:t>Koordination der Ausführung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5840" y="3767328"/>
            <a:ext cx="73152" cy="73152"/>
          </a:xfrm>
          <a:prstGeom prst="round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98448" y="3639312"/>
            <a:ext cx="40233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F8FAFC"/>
                </a:solidFill>
                <a:latin typeface="Aptos"/>
              </a:rPr>
              <a:t>Qualität, Ablauf &amp; Schnittstellen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4224528"/>
            <a:ext cx="73152" cy="73152"/>
          </a:xfrm>
          <a:prstGeom prst="round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98448" y="4096512"/>
            <a:ext cx="40233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F8FAFC"/>
                </a:solidFill>
                <a:latin typeface="Aptos"/>
              </a:rPr>
              <a:t>Kommunikation mit Auftraggebern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05840" y="4681728"/>
            <a:ext cx="73152" cy="73152"/>
          </a:xfrm>
          <a:prstGeom prst="round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298448" y="4553712"/>
            <a:ext cx="40233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F8FAFC"/>
                </a:solidFill>
                <a:latin typeface="Aptos"/>
              </a:rPr>
              <a:t>Fortschritt transparent halten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6207" y="2331720"/>
            <a:ext cx="5166360" cy="3154680"/>
          </a:xfrm>
          <a:prstGeom prst="roundRect">
            <a:avLst/>
          </a:prstGeom>
          <a:solidFill>
            <a:srgbClr val="082337"/>
          </a:solidFill>
          <a:ln>
            <a:solidFill>
              <a:srgbClr val="264F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56247" y="2606040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0C5FF"/>
                </a:solidFill>
                <a:latin typeface="Aptos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68896" y="2542032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8FAFC"/>
                </a:solidFill>
                <a:latin typeface="Aptos"/>
              </a:rPr>
              <a:t>Hausbegehung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83679" y="3310128"/>
            <a:ext cx="73152" cy="73152"/>
          </a:xfrm>
          <a:prstGeom prst="round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76288" y="3182112"/>
            <a:ext cx="40233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F8FAFC"/>
                </a:solidFill>
                <a:latin typeface="Aptos"/>
              </a:rPr>
              <a:t>Terminorganisation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79" y="3767328"/>
            <a:ext cx="73152" cy="73152"/>
          </a:xfrm>
          <a:prstGeom prst="round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76288" y="3639312"/>
            <a:ext cx="40233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F8FAFC"/>
                </a:solidFill>
                <a:latin typeface="Aptos"/>
              </a:rPr>
              <a:t>Technische Begehung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83679" y="4224528"/>
            <a:ext cx="73152" cy="73152"/>
          </a:xfrm>
          <a:prstGeom prst="round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76288" y="4096512"/>
            <a:ext cx="40233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F8FAFC"/>
                </a:solidFill>
                <a:latin typeface="Aptos"/>
              </a:rPr>
              <a:t>Anschlussinformationen dokumentieren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3679" y="4681728"/>
            <a:ext cx="73152" cy="73152"/>
          </a:xfrm>
          <a:prstGeom prst="round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76288" y="4553712"/>
            <a:ext cx="40233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F8FAFC"/>
                </a:solidFill>
                <a:latin typeface="Aptos"/>
              </a:rPr>
              <a:t>Kundenkommunikation übernehmen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" y="5742432"/>
            <a:ext cx="10607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0C5FF"/>
                </a:solidFill>
                <a:latin typeface="Aptos"/>
              </a:rPr>
              <a:t>Organisation der Termine und Kundenkommunikation kann vollständig durch CK Group übernommen werden.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21792" y="6263640"/>
            <a:ext cx="2377440" cy="22860"/>
          </a:xfrm>
          <a:prstGeom prst="rect">
            <a:avLst/>
          </a:prstGeom>
          <a:solidFill>
            <a:srgbClr val="00C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13232" y="6400800"/>
            <a:ext cx="47548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74899E"/>
                </a:solidFill>
                <a:latin typeface="Aptos"/>
              </a:rPr>
              <a:t>CK GROUP  |  ENGINEERING • EXECUTION • ACTIVATION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303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06FEE"/>
                </a:solidFill>
                <a:latin typeface="Aptos"/>
              </a:rPr>
              <a:t>ACTIVATION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5121F"/>
                </a:solidFill>
                <a:latin typeface="Aptos"/>
              </a:rPr>
              <a:t>Hausanschluss bis zum Gebäude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0" cy="36576"/>
          </a:xfrm>
          <a:prstGeom prst="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572768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C7084"/>
                </a:solidFill>
                <a:latin typeface="Aptos"/>
              </a:rPr>
              <a:t>Tiefbau, Hauseinführung und Übergabe als durchgängiger Prozess.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0" y="2953512"/>
            <a:ext cx="960120" cy="36576"/>
          </a:xfrm>
          <a:prstGeom prst="rect">
            <a:avLst/>
          </a:prstGeom>
          <a:solidFill>
            <a:srgbClr val="BDCD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" y="2514600"/>
            <a:ext cx="713232" cy="713232"/>
          </a:xfrm>
          <a:prstGeom prst="ellipse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474720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121F"/>
                </a:solidFill>
                <a:latin typeface="Aptos"/>
              </a:rPr>
              <a:t>TIEFBAU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950208"/>
            <a:ext cx="2880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4F6377"/>
                </a:solidFill>
                <a:latin typeface="Aptos"/>
              </a:rPr>
              <a:t>Erdarbeiten &amp; Anschlussstrecke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60920" y="2953512"/>
            <a:ext cx="960120" cy="36576"/>
          </a:xfrm>
          <a:prstGeom prst="rect">
            <a:avLst/>
          </a:prstGeom>
          <a:solidFill>
            <a:srgbClr val="BDCD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434840" y="2514600"/>
            <a:ext cx="713232" cy="713232"/>
          </a:xfrm>
          <a:prstGeom prst="ellipse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3474720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121F"/>
                </a:solidFill>
                <a:latin typeface="Aptos"/>
              </a:rPr>
              <a:t>HAUSEINFÜHRUNG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3950208"/>
            <a:ext cx="2880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4F6377"/>
                </a:solidFill>
                <a:latin typeface="Aptos"/>
              </a:rPr>
              <a:t>Technische Gebäudeeinführung</a:t>
            </a:r>
          </a:p>
        </p:txBody>
      </p:sp>
      <p:sp>
        <p:nvSpPr>
          <p:cNvPr id="17" name="Oval 16"/>
          <p:cNvSpPr/>
          <p:nvPr/>
        </p:nvSpPr>
        <p:spPr>
          <a:xfrm>
            <a:off x="8138160" y="2514600"/>
            <a:ext cx="713232" cy="713232"/>
          </a:xfrm>
          <a:prstGeom prst="ellipse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8160" y="3474720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121F"/>
                </a:solidFill>
                <a:latin typeface="Aptos"/>
              </a:rPr>
              <a:t>ÜBERGABE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38160" y="3950208"/>
            <a:ext cx="2880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4F6377"/>
                </a:solidFill>
                <a:latin typeface="Aptos"/>
              </a:rPr>
              <a:t>Dokumentation &amp; Aktivierungsinfo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4983480"/>
            <a:ext cx="10652760" cy="868680"/>
          </a:xfrm>
          <a:prstGeom prst="roundRect">
            <a:avLst/>
          </a:prstGeom>
          <a:solidFill>
            <a:srgbClr val="0512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1560" y="5166360"/>
            <a:ext cx="99669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8FAFC"/>
                </a:solidFill>
                <a:latin typeface="Aptos"/>
              </a:rPr>
              <a:t>ZIEL  →  sauberer, nachvollziehbarer und anschlussfähiger Baufortschritt.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46520"/>
            <a:ext cx="7772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9FB2C5"/>
                </a:solidFill>
                <a:latin typeface="Aptos"/>
              </a:rPr>
              <a:t>CK GROUP  |  ENGINEERING • EXECUTION • ACTIVATION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440" y="0"/>
            <a:ext cx="32004" cy="6858000"/>
          </a:xfrm>
          <a:prstGeom prst="rect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arallelogram 26"/>
          <p:cNvSpPr/>
          <p:nvPr/>
        </p:nvSpPr>
        <p:spPr>
          <a:xfrm>
            <a:off x="9966960" y="-109728"/>
            <a:ext cx="2468880" cy="310896"/>
          </a:xfrm>
          <a:prstGeom prst="parallelogram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Parallelogram 27"/>
          <p:cNvSpPr/>
          <p:nvPr/>
        </p:nvSpPr>
        <p:spPr>
          <a:xfrm>
            <a:off x="10561320" y="137160"/>
            <a:ext cx="1645920" cy="109728"/>
          </a:xfrm>
          <a:prstGeom prst="parallelogram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94360" y="6281928"/>
            <a:ext cx="2468880" cy="22860"/>
          </a:xfrm>
          <a:prstGeom prst="rect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303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06FEE"/>
                </a:solidFill>
                <a:latin typeface="Aptos"/>
              </a:rPr>
              <a:t>WARUM CK GROUP?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5121F"/>
                </a:solidFill>
                <a:latin typeface="Aptos"/>
              </a:rPr>
              <a:t>Ein Prozess. Ein Ansprechpartner. Klare Ergebnisse.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0" cy="36576"/>
          </a:xfrm>
          <a:prstGeom prst="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572768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C7084"/>
                </a:solidFill>
                <a:latin typeface="Aptos"/>
              </a:rPr>
              <a:t>Weniger Informationsverluste zwischen Büro, Baustelle und Hausanschluss.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331720"/>
            <a:ext cx="3429000" cy="2697480"/>
          </a:xfrm>
          <a:prstGeom prst="roundRect">
            <a:avLst/>
          </a:prstGeom>
          <a:solidFill>
            <a:srgbClr val="F8FAFC"/>
          </a:solidFill>
          <a:ln>
            <a:solidFill>
              <a:srgbClr val="DB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41832" y="3063240"/>
            <a:ext cx="2788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121F"/>
                </a:solidFill>
                <a:latin typeface="Aptos"/>
              </a:rPr>
              <a:t>INTEGRIERT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" y="3675887"/>
            <a:ext cx="27889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4F6377"/>
                </a:solidFill>
                <a:latin typeface="Aptos"/>
              </a:rPr>
              <a:t>Planung, Feldarbeit und Umsetzung in einem abgestimmten Ablauf.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60" y="2331720"/>
            <a:ext cx="3429000" cy="2697480"/>
          </a:xfrm>
          <a:prstGeom prst="roundRect">
            <a:avLst/>
          </a:prstGeom>
          <a:solidFill>
            <a:srgbClr val="F8FAFC"/>
          </a:solidFill>
          <a:ln>
            <a:solidFill>
              <a:srgbClr val="DB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36592" y="3063240"/>
            <a:ext cx="2788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121F"/>
                </a:solidFill>
                <a:latin typeface="Aptos"/>
              </a:rPr>
              <a:t>FELDNAH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36592" y="3675887"/>
            <a:ext cx="27889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4F6377"/>
                </a:solidFill>
                <a:latin typeface="Aptos"/>
              </a:rPr>
              <a:t>Surveys, Validierung und Bau- &amp; Projektleitung reduzieren Nacharbeit und Schnittstellenverluste.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75320" y="2331720"/>
            <a:ext cx="3429000" cy="2697480"/>
          </a:xfrm>
          <a:prstGeom prst="roundRect">
            <a:avLst/>
          </a:prstGeom>
          <a:solidFill>
            <a:srgbClr val="F8FAFC"/>
          </a:solidFill>
          <a:ln>
            <a:solidFill>
              <a:srgbClr val="DB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31352" y="3063240"/>
            <a:ext cx="2788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121F"/>
                </a:solidFill>
                <a:latin typeface="Aptos"/>
              </a:rPr>
              <a:t>AKTIVIERUNGSORIENTIERT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31352" y="3675887"/>
            <a:ext cx="27889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4F6377"/>
                </a:solidFill>
                <a:latin typeface="Aptos"/>
              </a:rPr>
              <a:t>Jeder Schritt ist auf einen effizienten und nachvollziehbaren Anschluss ausgerichtet.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6235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006FEE"/>
                </a:solidFill>
                <a:latin typeface="Aptos"/>
              </a:rPr>
              <a:t>ENGINEERING  •  EXECUTION  •  ACTIVATION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446520"/>
            <a:ext cx="7772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9FB2C5"/>
                </a:solidFill>
                <a:latin typeface="Aptos"/>
              </a:rPr>
              <a:t>CK GROUP  |  ENGINEERING • EXECUTION • ACTIVATION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" y="0"/>
            <a:ext cx="32004" cy="6858000"/>
          </a:xfrm>
          <a:prstGeom prst="rect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Parallelogram 23"/>
          <p:cNvSpPr/>
          <p:nvPr/>
        </p:nvSpPr>
        <p:spPr>
          <a:xfrm>
            <a:off x="9966960" y="-109728"/>
            <a:ext cx="2468880" cy="310896"/>
          </a:xfrm>
          <a:prstGeom prst="parallelogram">
            <a:avLst/>
          </a:prstGeom>
          <a:solidFill>
            <a:srgbClr val="007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Parallelogram 24"/>
          <p:cNvSpPr/>
          <p:nvPr/>
        </p:nvSpPr>
        <p:spPr>
          <a:xfrm>
            <a:off x="10561320" y="137160"/>
            <a:ext cx="1645920" cy="109728"/>
          </a:xfrm>
          <a:prstGeom prst="parallelogram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94360" y="6281928"/>
            <a:ext cx="2468880" cy="22860"/>
          </a:xfrm>
          <a:prstGeom prst="rect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400800" cy="6858000"/>
          </a:xfrm>
          <a:prstGeom prst="rect">
            <a:avLst/>
          </a:prstGeom>
          <a:solidFill>
            <a:srgbClr val="0512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0" y="0"/>
            <a:ext cx="57908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arallelogram 3"/>
          <p:cNvSpPr/>
          <p:nvPr/>
        </p:nvSpPr>
        <p:spPr>
          <a:xfrm>
            <a:off x="6144768" y="-91440"/>
            <a:ext cx="502920" cy="7040880"/>
          </a:xfrm>
          <a:prstGeom prst="parallelogram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27432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F8FAFC"/>
                </a:solidFill>
                <a:latin typeface="Aptos"/>
              </a:rPr>
              <a:t>CK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43000"/>
            <a:ext cx="33832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00C5FF"/>
                </a:solidFill>
                <a:latin typeface="Aptos"/>
              </a:rPr>
              <a:t>INGENIEURDIENSTLEISTUNGEN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743200"/>
            <a:ext cx="502920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Lassen Sie uns Ihr nächstes
FTTH-Projekt strukturieren.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95160" y="960120"/>
            <a:ext cx="43434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06FEE"/>
                </a:solidFill>
                <a:latin typeface="Aptos"/>
              </a:rPr>
              <a:t>ENGINEERING  •  EXECUTION  •  ACTIVATION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95160" y="1572768"/>
            <a:ext cx="44805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121F"/>
                </a:solidFill>
                <a:latin typeface="Aptos"/>
              </a:rPr>
              <a:t>Polychronios Konstantinidis  |  Geschäftsführer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995160" y="4956048"/>
            <a:ext cx="2971800" cy="475488"/>
          </a:xfrm>
          <a:prstGeom prst="roundRect">
            <a:avLst/>
          </a:prstGeom>
          <a:solidFill>
            <a:srgbClr val="006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95160" y="4956048"/>
            <a:ext cx="29718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8FAFC"/>
                </a:solidFill>
                <a:latin typeface="Aptos"/>
              </a:rPr>
              <a:t>PLANEN  •  BAUEN  •  VERBINDEN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172200"/>
            <a:ext cx="2468880" cy="22860"/>
          </a:xfrm>
          <a:prstGeom prst="rect">
            <a:avLst/>
          </a:prstGeom>
          <a:solidFill>
            <a:srgbClr val="00C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95160" y="2212848"/>
            <a:ext cx="96012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006FEE"/>
                </a:solidFill>
                <a:latin typeface="Aptos"/>
              </a:rPr>
              <a:t>TELEFON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2176272"/>
            <a:ext cx="3520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0D2237"/>
                </a:solidFill>
                <a:latin typeface="Aptos"/>
              </a:rPr>
              <a:t>+49 162 6208087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95160" y="2834640"/>
            <a:ext cx="96012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006FEE"/>
                </a:solidFill>
                <a:latin typeface="Aptos"/>
              </a:rPr>
              <a:t>E-MAIL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2440" y="2798064"/>
            <a:ext cx="3520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0D2237"/>
                </a:solidFill>
                <a:latin typeface="Aptos"/>
              </a:rPr>
              <a:t>polychronios.konstantinidis@ck-group.de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95160" y="3456432"/>
            <a:ext cx="96012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006FEE"/>
                </a:solidFill>
                <a:latin typeface="Aptos"/>
              </a:rPr>
              <a:t>WEBSITE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92440" y="3419856"/>
            <a:ext cx="3520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0D2237"/>
                </a:solidFill>
                <a:latin typeface="Aptos"/>
              </a:rPr>
              <a:t>ck-group.eu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95160" y="4078224"/>
            <a:ext cx="96012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>
                <a:solidFill>
                  <a:srgbClr val="006FEE"/>
                </a:solidFill>
                <a:latin typeface="Aptos"/>
              </a:rPr>
              <a:t>STANDORT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2440" y="4041648"/>
            <a:ext cx="3520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0D2237"/>
                </a:solidFill>
                <a:latin typeface="Aptos"/>
              </a:rPr>
              <a:t>Deutschland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